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Lst>
  <p:sldIdLst>
    <p:sldId id="261" r:id="rId2"/>
    <p:sldId id="262" r:id="rId3"/>
    <p:sldId id="263" r:id="rId4"/>
    <p:sldId id="267" r:id="rId5"/>
    <p:sldId id="268" r:id="rId6"/>
    <p:sldId id="264" r:id="rId7"/>
    <p:sldId id="265" r:id="rId8"/>
    <p:sldId id="266"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 initials="N" lastIdx="1" clrIdx="0">
    <p:extLst>
      <p:ext uri="{19B8F6BF-5375-455C-9EA6-DF929625EA0E}">
        <p15:presenceInfo xmlns:p15="http://schemas.microsoft.com/office/powerpoint/2012/main" userId="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636"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6A831D-2449-47AD-9917-FF6DB6696380}"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2738713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6A831D-2449-47AD-9917-FF6DB6696380}"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3247409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6A831D-2449-47AD-9917-FF6DB6696380}"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2653098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6A831D-2449-47AD-9917-FF6DB6696380}" type="datetimeFigureOut">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3900669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6A831D-2449-47AD-9917-FF6DB6696380}" type="datetimeFigureOut">
              <a:rPr lang="en-US" smtClean="0"/>
              <a:t>10/13/2024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32901684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6A831D-2449-47AD-9917-FF6DB6696380}" type="datetimeFigureOut">
              <a:rPr lang="en-US" smtClean="0"/>
              <a:t>10/13/2024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29216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6A831D-2449-47AD-9917-FF6DB6696380}" type="datetimeFigureOut">
              <a:rPr lang="en-US" smtClean="0"/>
              <a:t>10/13/2024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1338543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86A831D-2449-47AD-9917-FF6DB6696380}" type="datetimeFigureOut">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3710236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86A831D-2449-47AD-9917-FF6DB6696380}" type="datetimeFigureOut">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2151491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6A831D-2449-47AD-9917-FF6DB6696380}"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1356877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6A831D-2449-47AD-9917-FF6DB6696380}"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AEBFA1A-63A8-4955-A1AC-5B253D071420}"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397450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486A831D-2449-47AD-9917-FF6DB6696380}" type="datetimeFigureOut">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625345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486A831D-2449-47AD-9917-FF6DB6696380}" type="datetimeFigureOut">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AEBFA1A-63A8-4955-A1AC-5B253D071420}"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771185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486A831D-2449-47AD-9917-FF6DB6696380}" type="datetimeFigureOut">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31967727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6A831D-2449-47AD-9917-FF6DB6696380}"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31729608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6A831D-2449-47AD-9917-FF6DB6696380}"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AEBFA1A-63A8-4955-A1AC-5B253D071420}" type="slidenum">
              <a:rPr lang="en-US" smtClean="0"/>
              <a:t>‹#›</a:t>
            </a:fld>
            <a:endParaRPr lang="en-US"/>
          </a:p>
        </p:txBody>
      </p:sp>
    </p:spTree>
    <p:extLst>
      <p:ext uri="{BB962C8B-B14F-4D97-AF65-F5344CB8AC3E}">
        <p14:creationId xmlns:p14="http://schemas.microsoft.com/office/powerpoint/2010/main" val="357745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86A831D-2449-47AD-9917-FF6DB6696380}" type="datetimeFigureOut">
              <a:rPr lang="en-US" smtClean="0"/>
              <a:t>10/13/2024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AEBFA1A-63A8-4955-A1AC-5B253D071420}" type="slidenum">
              <a:rPr lang="en-US" smtClean="0"/>
              <a:t>‹#›</a:t>
            </a:fld>
            <a:endParaRPr lang="en-US"/>
          </a:p>
        </p:txBody>
      </p:sp>
    </p:spTree>
    <p:extLst>
      <p:ext uri="{BB962C8B-B14F-4D97-AF65-F5344CB8AC3E}">
        <p14:creationId xmlns:p14="http://schemas.microsoft.com/office/powerpoint/2010/main" val="2155489612"/>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 id="2147483881" r:id="rId12"/>
    <p:sldLayoutId id="2147483882" r:id="rId13"/>
    <p:sldLayoutId id="2147483883" r:id="rId14"/>
    <p:sldLayoutId id="2147483884" r:id="rId15"/>
    <p:sldLayoutId id="214748388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8.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8.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991926" y="1588654"/>
            <a:ext cx="4346431" cy="3297381"/>
          </a:xfrm>
        </p:spPr>
        <p:txBody>
          <a:bodyPr>
            <a:normAutofit/>
          </a:bodyPr>
          <a:lstStyle/>
          <a:p>
            <a:pPr algn="ctr" rtl="1"/>
            <a:r>
              <a:rPr lang="ar-EG" sz="4000" b="1" u="sng" dirty="0" smtClean="0">
                <a:solidFill>
                  <a:srgbClr val="7030A0"/>
                </a:solidFill>
                <a:latin typeface="Calibri Light" panose="020F0302020204030204" pitchFamily="34" charset="0"/>
                <a:cs typeface="Calibri Light" panose="020F0302020204030204" pitchFamily="34" charset="0"/>
              </a:rPr>
              <a:t>تقنية الدفع النفقي </a:t>
            </a:r>
            <a:endParaRPr lang="ar-EG" sz="4000" b="1" u="sng" dirty="0" smtClean="0">
              <a:solidFill>
                <a:srgbClr val="7030A0"/>
              </a:solidFill>
              <a:latin typeface="Calibri Light" panose="020F0302020204030204" pitchFamily="34" charset="0"/>
              <a:cs typeface="Calibri Light" panose="020F0302020204030204" pitchFamily="34" charset="0"/>
            </a:endParaRPr>
          </a:p>
          <a:p>
            <a:pPr marL="0" indent="0" algn="ctr" rtl="1">
              <a:buNone/>
            </a:pPr>
            <a:endParaRPr lang="ar-EG" sz="1000" b="1" u="sng" dirty="0">
              <a:solidFill>
                <a:srgbClr val="7030A0"/>
              </a:solidFill>
              <a:latin typeface="Calibri Light" panose="020F0302020204030204" pitchFamily="34" charset="0"/>
              <a:cs typeface="Calibri Light" panose="020F0302020204030204" pitchFamily="34" charset="0"/>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1685492" y="230909"/>
            <a:ext cx="10090872" cy="119951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0327" y="1856509"/>
            <a:ext cx="4932218" cy="3703782"/>
          </a:xfrm>
          <a:prstGeom prst="rect">
            <a:avLst/>
          </a:prstGeom>
        </p:spPr>
      </p:pic>
    </p:spTree>
    <p:extLst>
      <p:ext uri="{BB962C8B-B14F-4D97-AF65-F5344CB8AC3E}">
        <p14:creationId xmlns:p14="http://schemas.microsoft.com/office/powerpoint/2010/main" val="4136486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89212" y="877456"/>
            <a:ext cx="8700111" cy="976312"/>
          </a:xfrm>
        </p:spPr>
        <p:txBody>
          <a:bodyPr>
            <a:normAutofit fontScale="90000"/>
          </a:bodyPr>
          <a:lstStyle/>
          <a:p>
            <a:pPr algn="ctr"/>
            <a:r>
              <a:rPr lang="en-US" sz="3200" b="1" u="sng" dirty="0" smtClean="0">
                <a:latin typeface="Arial" panose="020B0604020202020204" pitchFamily="34" charset="0"/>
                <a:cs typeface="Arial" panose="020B0604020202020204" pitchFamily="34" charset="0"/>
              </a:rPr>
              <a:t/>
            </a:r>
            <a:br>
              <a:rPr lang="en-US" sz="3200" b="1" u="sng" dirty="0" smtClean="0">
                <a:latin typeface="Arial" panose="020B0604020202020204" pitchFamily="34" charset="0"/>
                <a:cs typeface="Arial" panose="020B0604020202020204" pitchFamily="34" charset="0"/>
              </a:rPr>
            </a:br>
            <a:r>
              <a:rPr lang="ar-EG" sz="3200" b="1" u="sng" dirty="0" smtClean="0">
                <a:latin typeface="Arial" panose="020B0604020202020204" pitchFamily="34" charset="0"/>
                <a:cs typeface="Arial" panose="020B0604020202020204" pitchFamily="34" charset="0"/>
              </a:rPr>
              <a:t>الدفع النفقي </a:t>
            </a:r>
            <a:endParaRPr lang="en-US" sz="3200" b="1" u="sng" dirty="0">
              <a:latin typeface="Arial" panose="020B0604020202020204" pitchFamily="34" charset="0"/>
              <a:cs typeface="Arial" panose="020B0604020202020204" pitchFamily="34" charset="0"/>
            </a:endParaRPr>
          </a:p>
        </p:txBody>
      </p:sp>
      <p:sp>
        <p:nvSpPr>
          <p:cNvPr id="4" name="Text Placeholder 3"/>
          <p:cNvSpPr>
            <a:spLocks noGrp="1"/>
          </p:cNvSpPr>
          <p:nvPr>
            <p:ph type="body" sz="half" idx="2"/>
          </p:nvPr>
        </p:nvSpPr>
        <p:spPr>
          <a:xfrm>
            <a:off x="2589212" y="2041959"/>
            <a:ext cx="8946296" cy="4262436"/>
          </a:xfrm>
        </p:spPr>
        <p:txBody>
          <a:bodyPr/>
          <a:lstStyle/>
          <a:p>
            <a:pPr marL="342900" indent="-342900" algn="r" rtl="1">
              <a:buFont typeface="Wingdings" panose="05000000000000000000" pitchFamily="2" charset="2"/>
              <a:buChar char="q"/>
            </a:pPr>
            <a:r>
              <a:rPr lang="ar-EG" sz="2400" b="1" u="sng" dirty="0" smtClean="0">
                <a:latin typeface="Arial" panose="020B0604020202020204" pitchFamily="34" charset="0"/>
                <a:cs typeface="Arial" panose="020B0604020202020204" pitchFamily="34" charset="0"/>
              </a:rPr>
              <a:t>الفكرة العامة لتقنية الدفع النفقي</a:t>
            </a:r>
            <a:r>
              <a:rPr lang="ar-EG" sz="1800" b="1" u="sng" dirty="0" smtClean="0">
                <a:latin typeface="Arial" panose="020B0604020202020204" pitchFamily="34" charset="0"/>
                <a:cs typeface="Arial" panose="020B0604020202020204" pitchFamily="34" charset="0"/>
              </a:rPr>
              <a:t> </a:t>
            </a:r>
          </a:p>
          <a:p>
            <a:pPr algn="r" rtl="1">
              <a:lnSpc>
                <a:spcPct val="200000"/>
              </a:lnSpc>
            </a:pPr>
            <a:r>
              <a:rPr lang="ar-EG" dirty="0" smtClean="0">
                <a:latin typeface="Arial" panose="020B0604020202020204" pitchFamily="34" charset="0"/>
                <a:cs typeface="Arial" panose="020B0604020202020204" pitchFamily="34" charset="0"/>
              </a:rPr>
              <a:t>هي تقنية </a:t>
            </a:r>
            <a:r>
              <a:rPr lang="ar-EG" sz="1600" dirty="0" smtClean="0">
                <a:latin typeface="Arial" panose="020B0604020202020204" pitchFamily="34" charset="0"/>
                <a:cs typeface="Arial" panose="020B0604020202020204" pitchFamily="34" charset="0"/>
              </a:rPr>
              <a:t>هندسية متطورة تستخدم لدفع الأنابيب أو العناصر الهيكلية الاخري تحت الارض لمسافة أفقية دون الحاجة الي الحفر المفتوح . هذة التقنية تستخدم علي نطاق واسع في العديد من المشاريع الهندسية مثل :-</a:t>
            </a:r>
          </a:p>
          <a:p>
            <a:pPr marL="285750" indent="-285750" algn="r" rtl="1">
              <a:lnSpc>
                <a:spcPct val="200000"/>
              </a:lnSpc>
              <a:buFont typeface="Wingdings" panose="05000000000000000000" pitchFamily="2" charset="2"/>
              <a:buChar char="§"/>
            </a:pPr>
            <a:r>
              <a:rPr lang="ar-EG" sz="1600" b="1" dirty="0" smtClean="0">
                <a:latin typeface="Arial" panose="020B0604020202020204" pitchFamily="34" charset="0"/>
                <a:cs typeface="Arial" panose="020B0604020202020204" pitchFamily="34" charset="0"/>
              </a:rPr>
              <a:t>مشاريع البنية التحتية </a:t>
            </a:r>
            <a:r>
              <a:rPr lang="ar-EG" dirty="0" smtClean="0">
                <a:latin typeface="Arial" panose="020B0604020202020204" pitchFamily="34" charset="0"/>
                <a:cs typeface="Arial" panose="020B0604020202020204" pitchFamily="34" charset="0"/>
              </a:rPr>
              <a:t>: لتمديد خطوط الانابيب والصرف الصحي والكابلات تحت الطرق والمباني القائمة </a:t>
            </a:r>
          </a:p>
          <a:p>
            <a:pPr marL="285750" indent="-285750" algn="r" rtl="1">
              <a:lnSpc>
                <a:spcPct val="200000"/>
              </a:lnSpc>
              <a:buFont typeface="Wingdings" panose="05000000000000000000" pitchFamily="2" charset="2"/>
              <a:buChar char="§"/>
            </a:pPr>
            <a:r>
              <a:rPr lang="ar-EG" sz="1600" b="1" dirty="0" smtClean="0">
                <a:latin typeface="Arial" panose="020B0604020202020204" pitchFamily="34" charset="0"/>
                <a:cs typeface="Arial" panose="020B0604020202020204" pitchFamily="34" charset="0"/>
              </a:rPr>
              <a:t>مشاريع النقل</a:t>
            </a:r>
            <a:r>
              <a:rPr lang="ar-EG" sz="1600" dirty="0" smtClean="0">
                <a:latin typeface="Arial" panose="020B0604020202020204" pitchFamily="34" charset="0"/>
                <a:cs typeface="Arial" panose="020B0604020202020204" pitchFamily="34" charset="0"/>
              </a:rPr>
              <a:t> </a:t>
            </a:r>
            <a:r>
              <a:rPr lang="ar-EG" dirty="0" smtClean="0">
                <a:latin typeface="Arial" panose="020B0604020202020204" pitchFamily="34" charset="0"/>
                <a:cs typeface="Arial" panose="020B0604020202020204" pitchFamily="34" charset="0"/>
              </a:rPr>
              <a:t>: لبناء الانفاق والتقاطعات تحت الأرض </a:t>
            </a:r>
          </a:p>
          <a:p>
            <a:pPr marL="285750" indent="-285750" algn="r" rtl="1">
              <a:lnSpc>
                <a:spcPct val="200000"/>
              </a:lnSpc>
              <a:buFont typeface="Wingdings" panose="05000000000000000000" pitchFamily="2" charset="2"/>
              <a:buChar char="§"/>
            </a:pPr>
            <a:r>
              <a:rPr lang="ar-EG" sz="1600" b="1" dirty="0" smtClean="0">
                <a:latin typeface="Arial" panose="020B0604020202020204" pitchFamily="34" charset="0"/>
                <a:cs typeface="Arial" panose="020B0604020202020204" pitchFamily="34" charset="0"/>
              </a:rPr>
              <a:t>مشاريع المياة </a:t>
            </a:r>
            <a:r>
              <a:rPr lang="ar-EG" dirty="0" smtClean="0">
                <a:latin typeface="Arial" panose="020B0604020202020204" pitchFamily="34" charset="0"/>
                <a:cs typeface="Arial" panose="020B0604020202020204" pitchFamily="34" charset="0"/>
              </a:rPr>
              <a:t>: لنقل المياة الخام والمعالجة </a:t>
            </a:r>
            <a:r>
              <a:rPr lang="ar-EG" dirty="0" smtClean="0"/>
              <a:t>.</a:t>
            </a:r>
          </a:p>
          <a:p>
            <a:pPr marL="285750" indent="-285750" algn="r" rtl="1">
              <a:lnSpc>
                <a:spcPct val="200000"/>
              </a:lnSpc>
              <a:buFont typeface="Wingdings" panose="05000000000000000000" pitchFamily="2" charset="2"/>
              <a:buChar char="§"/>
            </a:pPr>
            <a:endParaRPr lang="ar-EG" dirty="0"/>
          </a:p>
          <a:p>
            <a:pPr marL="285750" indent="-285750" algn="r" rtl="1">
              <a:lnSpc>
                <a:spcPct val="200000"/>
              </a:lnSpc>
              <a:buFont typeface="Wingdings" panose="05000000000000000000" pitchFamily="2" charset="2"/>
              <a:buChar char="§"/>
            </a:pPr>
            <a:endParaRPr lang="ar-EG" dirty="0" smtClean="0"/>
          </a:p>
          <a:p>
            <a:pPr algn="r" rtl="1">
              <a:lnSpc>
                <a:spcPct val="200000"/>
              </a:lnSpc>
            </a:pPr>
            <a:endParaRPr lang="ar-EG" dirty="0" smtClean="0"/>
          </a:p>
          <a:p>
            <a:pPr algn="r" rtl="1"/>
            <a:endParaRPr 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1685492" y="230909"/>
            <a:ext cx="10090872" cy="1071417"/>
          </a:xfrm>
          <a:prstGeom prst="rect">
            <a:avLst/>
          </a:prstGeom>
        </p:spPr>
      </p:pic>
    </p:spTree>
    <p:extLst>
      <p:ext uri="{BB962C8B-B14F-4D97-AF65-F5344CB8AC3E}">
        <p14:creationId xmlns:p14="http://schemas.microsoft.com/office/powerpoint/2010/main" val="14527517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89212" y="1200726"/>
            <a:ext cx="8700111" cy="674977"/>
          </a:xfrm>
        </p:spPr>
        <p:txBody>
          <a:bodyPr>
            <a:normAutofit/>
          </a:bodyPr>
          <a:lstStyle/>
          <a:p>
            <a:pPr algn="ctr"/>
            <a:r>
              <a:rPr lang="ar-EG" sz="2800" b="1" u="sng" dirty="0" smtClean="0">
                <a:latin typeface="Arial" panose="020B0604020202020204" pitchFamily="34" charset="0"/>
                <a:cs typeface="Arial" panose="020B0604020202020204" pitchFamily="34" charset="0"/>
              </a:rPr>
              <a:t>مكونات عملية الدفع النفقي </a:t>
            </a:r>
            <a:endParaRPr lang="en-US" sz="2800" b="1" u="sng" dirty="0">
              <a:latin typeface="Arial" panose="020B0604020202020204" pitchFamily="34" charset="0"/>
              <a:cs typeface="Arial" panose="020B0604020202020204" pitchFamily="34" charset="0"/>
            </a:endParaRPr>
          </a:p>
        </p:txBody>
      </p:sp>
      <p:sp>
        <p:nvSpPr>
          <p:cNvPr id="4" name="Text Placeholder 3"/>
          <p:cNvSpPr>
            <a:spLocks noGrp="1"/>
          </p:cNvSpPr>
          <p:nvPr>
            <p:ph type="body" sz="half" idx="2"/>
          </p:nvPr>
        </p:nvSpPr>
        <p:spPr>
          <a:xfrm>
            <a:off x="2589212" y="2032722"/>
            <a:ext cx="8946296" cy="3389023"/>
          </a:xfrm>
        </p:spPr>
        <p:txBody>
          <a:bodyPr/>
          <a:lstStyle/>
          <a:p>
            <a:pPr marL="285750" indent="-285750" algn="r" rtl="1">
              <a:lnSpc>
                <a:spcPct val="150000"/>
              </a:lnSpc>
              <a:buFont typeface="Wingdings" panose="05000000000000000000" pitchFamily="2" charset="2"/>
              <a:buChar char="q"/>
            </a:pPr>
            <a:r>
              <a:rPr lang="ar-EG" sz="1600" b="1" dirty="0" smtClean="0">
                <a:latin typeface="Arial" panose="020B0604020202020204" pitchFamily="34" charset="0"/>
                <a:cs typeface="Arial" panose="020B0604020202020204" pitchFamily="34" charset="0"/>
              </a:rPr>
              <a:t>ألة الدفع </a:t>
            </a:r>
            <a:r>
              <a:rPr lang="ar-EG" dirty="0" smtClean="0">
                <a:latin typeface="Arial" panose="020B0604020202020204" pitchFamily="34" charset="0"/>
                <a:cs typeface="Arial" panose="020B0604020202020204" pitchFamily="34" charset="0"/>
              </a:rPr>
              <a:t>: وهي الألة الرئيسية المسؤولة عن دفع العنصر المراد دفعة </a:t>
            </a:r>
          </a:p>
          <a:p>
            <a:pPr marL="285750" indent="-285750" algn="r" rtl="1">
              <a:lnSpc>
                <a:spcPct val="150000"/>
              </a:lnSpc>
              <a:buFont typeface="Wingdings" panose="05000000000000000000" pitchFamily="2" charset="2"/>
              <a:buChar char="q"/>
            </a:pPr>
            <a:r>
              <a:rPr lang="ar-EG" sz="1600" b="1" dirty="0">
                <a:latin typeface="Arial" panose="020B0604020202020204" pitchFamily="34" charset="0"/>
                <a:cs typeface="Arial" panose="020B0604020202020204" pitchFamily="34" charset="0"/>
              </a:rPr>
              <a:t>العنصر الدافع </a:t>
            </a:r>
            <a:r>
              <a:rPr lang="ar-EG" dirty="0" smtClean="0">
                <a:latin typeface="Arial" panose="020B0604020202020204" pitchFamily="34" charset="0"/>
                <a:cs typeface="Arial" panose="020B0604020202020204" pitchFamily="34" charset="0"/>
              </a:rPr>
              <a:t>: المواسير أو الهيكل الذي يتم دفعة </a:t>
            </a:r>
          </a:p>
          <a:p>
            <a:pPr marL="285750" indent="-285750" algn="r" rtl="1">
              <a:lnSpc>
                <a:spcPct val="150000"/>
              </a:lnSpc>
              <a:buFont typeface="Wingdings" panose="05000000000000000000" pitchFamily="2" charset="2"/>
              <a:buChar char="q"/>
            </a:pPr>
            <a:r>
              <a:rPr lang="ar-EG" sz="1600" b="1" dirty="0" smtClean="0">
                <a:latin typeface="Arial" panose="020B0604020202020204" pitchFamily="34" charset="0"/>
                <a:cs typeface="Arial" panose="020B0604020202020204" pitchFamily="34" charset="0"/>
              </a:rPr>
              <a:t>التحكم </a:t>
            </a:r>
            <a:r>
              <a:rPr lang="ar-SA" sz="1600" b="1" dirty="0" smtClean="0">
                <a:latin typeface="Arial" panose="020B0604020202020204" pitchFamily="34" charset="0"/>
                <a:cs typeface="Arial" panose="020B0604020202020204" pitchFamily="34" charset="0"/>
              </a:rPr>
              <a:t>والتوجية</a:t>
            </a:r>
            <a:r>
              <a:rPr lang="ar-EG" sz="1600" b="1" dirty="0" smtClean="0">
                <a:latin typeface="Arial" panose="020B0604020202020204" pitchFamily="34" charset="0"/>
                <a:cs typeface="Arial" panose="020B0604020202020204" pitchFamily="34" charset="0"/>
              </a:rPr>
              <a:t> </a:t>
            </a:r>
            <a:r>
              <a:rPr lang="ar-EG" dirty="0" smtClean="0">
                <a:latin typeface="Arial" panose="020B0604020202020204" pitchFamily="34" charset="0"/>
                <a:cs typeface="Arial" panose="020B0604020202020204" pitchFamily="34" charset="0"/>
              </a:rPr>
              <a:t>: المكان الذي يتم فية إطلاق الدليل </a:t>
            </a:r>
            <a:r>
              <a:rPr lang="ar-SA" dirty="0" smtClean="0">
                <a:latin typeface="Arial" panose="020B0604020202020204" pitchFamily="34" charset="0"/>
                <a:cs typeface="Arial" panose="020B0604020202020204" pitchFamily="34" charset="0"/>
              </a:rPr>
              <a:t>والتوجية أثناء الدفع</a:t>
            </a:r>
            <a:endParaRPr lang="ar-EG" dirty="0" smtClean="0">
              <a:latin typeface="Arial" panose="020B0604020202020204" pitchFamily="34" charset="0"/>
              <a:cs typeface="Arial" panose="020B0604020202020204" pitchFamily="34" charset="0"/>
            </a:endParaRPr>
          </a:p>
          <a:p>
            <a:pPr marL="285750" indent="-285750" algn="r" rtl="1">
              <a:lnSpc>
                <a:spcPct val="150000"/>
              </a:lnSpc>
              <a:buFont typeface="Wingdings" panose="05000000000000000000" pitchFamily="2" charset="2"/>
              <a:buChar char="q"/>
            </a:pPr>
            <a:r>
              <a:rPr lang="ar-EG" sz="1600" b="1" dirty="0">
                <a:latin typeface="Arial" panose="020B0604020202020204" pitchFamily="34" charset="0"/>
                <a:cs typeface="Arial" panose="020B0604020202020204" pitchFamily="34" charset="0"/>
              </a:rPr>
              <a:t>غرفة الإستقبال </a:t>
            </a:r>
            <a:r>
              <a:rPr lang="ar-EG" dirty="0" smtClean="0">
                <a:latin typeface="Arial" panose="020B0604020202020204" pitchFamily="34" charset="0"/>
                <a:cs typeface="Arial" panose="020B0604020202020204" pitchFamily="34" charset="0"/>
              </a:rPr>
              <a:t>: المكان الذي يتم فية إستقبال الدليل بعد التوجية </a:t>
            </a:r>
          </a:p>
          <a:p>
            <a:pPr marL="285750" indent="-285750" algn="r" rtl="1">
              <a:lnSpc>
                <a:spcPct val="150000"/>
              </a:lnSpc>
              <a:buFont typeface="Wingdings" panose="05000000000000000000" pitchFamily="2" charset="2"/>
              <a:buChar char="q"/>
            </a:pPr>
            <a:r>
              <a:rPr lang="ar-EG" sz="1600" b="1" dirty="0">
                <a:latin typeface="Arial" panose="020B0604020202020204" pitchFamily="34" charset="0"/>
                <a:cs typeface="Arial" panose="020B0604020202020204" pitchFamily="34" charset="0"/>
              </a:rPr>
              <a:t>جهاز التوجية </a:t>
            </a:r>
            <a:r>
              <a:rPr lang="ar-EG" dirty="0" smtClean="0">
                <a:latin typeface="Arial" panose="020B0604020202020204" pitchFamily="34" charset="0"/>
                <a:cs typeface="Arial" panose="020B0604020202020204" pitchFamily="34" charset="0"/>
              </a:rPr>
              <a:t>: لعمل توجية لرأس الدليل للمكان المستهدف .</a:t>
            </a:r>
          </a:p>
          <a:p>
            <a:pPr marL="285750" indent="-285750" algn="r" rtl="1">
              <a:lnSpc>
                <a:spcPct val="150000"/>
              </a:lnSpc>
              <a:buFont typeface="Wingdings" panose="05000000000000000000" pitchFamily="2" charset="2"/>
              <a:buChar char="q"/>
            </a:pPr>
            <a:r>
              <a:rPr lang="ar-EG" sz="1600" b="1" dirty="0">
                <a:latin typeface="Arial" panose="020B0604020202020204" pitchFamily="34" charset="0"/>
                <a:cs typeface="Arial" panose="020B0604020202020204" pitchFamily="34" charset="0"/>
              </a:rPr>
              <a:t>سائل الدفع </a:t>
            </a:r>
            <a:r>
              <a:rPr lang="ar-EG" dirty="0" smtClean="0">
                <a:latin typeface="Arial" panose="020B0604020202020204" pitchFamily="34" charset="0"/>
                <a:cs typeface="Arial" panose="020B0604020202020204" pitchFamily="34" charset="0"/>
              </a:rPr>
              <a:t>: يستخدم لتسهيل عملية الدفع وتقليل الإحتكاك </a:t>
            </a:r>
            <a:endParaRPr lang="ar-EG" dirty="0">
              <a:latin typeface="Arial" panose="020B0604020202020204" pitchFamily="34" charset="0"/>
              <a:cs typeface="Arial" panose="020B0604020202020204" pitchFamily="34" charset="0"/>
            </a:endParaRPr>
          </a:p>
          <a:p>
            <a:pPr marL="285750" indent="-285750" algn="r" rtl="1">
              <a:lnSpc>
                <a:spcPct val="200000"/>
              </a:lnSpc>
              <a:buFont typeface="Wingdings" panose="05000000000000000000" pitchFamily="2" charset="2"/>
              <a:buChar char="§"/>
            </a:pPr>
            <a:endParaRPr lang="ar-EG" dirty="0" smtClean="0"/>
          </a:p>
          <a:p>
            <a:pPr algn="r" rtl="1">
              <a:lnSpc>
                <a:spcPct val="200000"/>
              </a:lnSpc>
            </a:pPr>
            <a:endParaRPr lang="ar-EG" dirty="0" smtClean="0"/>
          </a:p>
          <a:p>
            <a:pPr algn="r" rtl="1"/>
            <a:endParaRPr 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1685492" y="230909"/>
            <a:ext cx="10090872" cy="1126835"/>
          </a:xfrm>
          <a:prstGeom prst="rect">
            <a:avLst/>
          </a:prstGeom>
        </p:spPr>
      </p:pic>
    </p:spTree>
    <p:extLst>
      <p:ext uri="{BB962C8B-B14F-4D97-AF65-F5344CB8AC3E}">
        <p14:creationId xmlns:p14="http://schemas.microsoft.com/office/powerpoint/2010/main" val="24645547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89212" y="941746"/>
            <a:ext cx="8700111" cy="785454"/>
          </a:xfrm>
        </p:spPr>
        <p:txBody>
          <a:bodyPr>
            <a:normAutofit/>
          </a:bodyPr>
          <a:lstStyle/>
          <a:p>
            <a:pPr algn="ctr"/>
            <a:r>
              <a:rPr lang="ar-SA" sz="2800" b="1" u="sng" dirty="0" smtClean="0">
                <a:latin typeface="Arial" panose="020B0604020202020204" pitchFamily="34" charset="0"/>
                <a:cs typeface="Arial" panose="020B0604020202020204" pitchFamily="34" charset="0"/>
              </a:rPr>
              <a:t>طريقة العمل </a:t>
            </a:r>
            <a:endParaRPr lang="en-US" sz="2800" b="1" u="sng" dirty="0">
              <a:latin typeface="Arial" panose="020B0604020202020204" pitchFamily="34" charset="0"/>
              <a:cs typeface="Arial" panose="020B0604020202020204" pitchFamily="34" charset="0"/>
            </a:endParaRPr>
          </a:p>
        </p:txBody>
      </p:sp>
      <p:sp>
        <p:nvSpPr>
          <p:cNvPr id="4" name="Text Placeholder 3"/>
          <p:cNvSpPr>
            <a:spLocks noGrp="1"/>
          </p:cNvSpPr>
          <p:nvPr>
            <p:ph type="body" sz="half" idx="2"/>
          </p:nvPr>
        </p:nvSpPr>
        <p:spPr>
          <a:xfrm>
            <a:off x="5920509" y="1801091"/>
            <a:ext cx="5596526" cy="4543932"/>
          </a:xfrm>
        </p:spPr>
        <p:style>
          <a:lnRef idx="2">
            <a:schemeClr val="dk1"/>
          </a:lnRef>
          <a:fillRef idx="1">
            <a:schemeClr val="lt1"/>
          </a:fillRef>
          <a:effectRef idx="0">
            <a:schemeClr val="dk1"/>
          </a:effectRef>
          <a:fontRef idx="minor">
            <a:schemeClr val="dk1"/>
          </a:fontRef>
        </p:style>
        <p:txBody>
          <a:bodyPr>
            <a:normAutofit/>
          </a:bodyPr>
          <a:lstStyle/>
          <a:p>
            <a:pPr marL="285750" indent="-285750" algn="r" rtl="1">
              <a:buFont typeface="Wingdings" panose="05000000000000000000" pitchFamily="2" charset="2"/>
              <a:buChar char="q"/>
            </a:pPr>
            <a:r>
              <a:rPr lang="ar-SA" sz="1600" b="1" dirty="0" smtClean="0">
                <a:latin typeface="Arial" panose="020B0604020202020204" pitchFamily="34" charset="0"/>
                <a:cs typeface="Arial" panose="020B0604020202020204" pitchFamily="34" charset="0"/>
              </a:rPr>
              <a:t>المرحلة الاولي</a:t>
            </a:r>
            <a:endParaRPr lang="ar-EG" sz="1600" b="1" dirty="0" smtClean="0">
              <a:latin typeface="Arial" panose="020B0604020202020204" pitchFamily="34" charset="0"/>
              <a:cs typeface="Arial" panose="020B0604020202020204" pitchFamily="34" charset="0"/>
            </a:endParaRPr>
          </a:p>
          <a:p>
            <a:pPr algn="r" rtl="1"/>
            <a:r>
              <a:rPr lang="ar-SA" dirty="0" smtClean="0">
                <a:latin typeface="Arial" panose="020B0604020202020204" pitchFamily="34" charset="0"/>
                <a:cs typeface="Arial" panose="020B0604020202020204" pitchFamily="34" charset="0"/>
              </a:rPr>
              <a:t>الدفع / الحفر </a:t>
            </a:r>
            <a:r>
              <a:rPr lang="en-US" dirty="0" smtClean="0">
                <a:latin typeface="Arial" panose="020B0604020202020204" pitchFamily="34" charset="0"/>
                <a:cs typeface="Arial" panose="020B0604020202020204" pitchFamily="34" charset="0"/>
              </a:rPr>
              <a:t>DRILLING</a:t>
            </a:r>
            <a:endParaRPr lang="ar-SA" dirty="0" smtClean="0">
              <a:latin typeface="Arial" panose="020B0604020202020204" pitchFamily="34" charset="0"/>
              <a:cs typeface="Arial" panose="020B0604020202020204" pitchFamily="34" charset="0"/>
            </a:endParaRPr>
          </a:p>
          <a:p>
            <a:pPr algn="r" rtl="1">
              <a:lnSpc>
                <a:spcPct val="150000"/>
              </a:lnSpc>
            </a:pPr>
            <a:r>
              <a:rPr lang="ar-EG" dirty="0" smtClean="0">
                <a:latin typeface="Arial" panose="020B0604020202020204" pitchFamily="34" charset="0"/>
                <a:cs typeface="Arial" panose="020B0604020202020204" pitchFamily="34" charset="0"/>
              </a:rPr>
              <a:t> تقوم الماكينة بتوجية درجة ميل زواية الدفع عن طريق رأس مركبة علي قضبان حديدة خاصة تركب مع بعضها بسن قلاووز في المسار المحدد الذي يتم التحكم فية عن طريق جهاز الدفع والتوجية حتى الوصول الى الجانب الاخر </a:t>
            </a:r>
          </a:p>
          <a:p>
            <a:pPr marL="285750" indent="-285750" algn="r" rtl="1">
              <a:buFont typeface="Wingdings" panose="05000000000000000000" pitchFamily="2" charset="2"/>
              <a:buChar char="q"/>
            </a:pPr>
            <a:r>
              <a:rPr lang="ar-EG" sz="1600" b="1" dirty="0" smtClean="0">
                <a:latin typeface="Arial" panose="020B0604020202020204" pitchFamily="34" charset="0"/>
                <a:cs typeface="Arial" panose="020B0604020202020204" pitchFamily="34" charset="0"/>
              </a:rPr>
              <a:t>المرحلة الثانية </a:t>
            </a:r>
            <a:endParaRPr lang="ar-EG" dirty="0">
              <a:latin typeface="Arial" panose="020B0604020202020204" pitchFamily="34" charset="0"/>
              <a:cs typeface="Arial" panose="020B0604020202020204" pitchFamily="34" charset="0"/>
            </a:endParaRPr>
          </a:p>
          <a:p>
            <a:pPr algn="r" rtl="1"/>
            <a:r>
              <a:rPr lang="ar-EG" dirty="0" smtClean="0">
                <a:latin typeface="Arial" panose="020B0604020202020204" pitchFamily="34" charset="0"/>
                <a:cs typeface="Arial" panose="020B0604020202020204" pitchFamily="34" charset="0"/>
              </a:rPr>
              <a:t>السحب / التركيب</a:t>
            </a:r>
            <a:r>
              <a:rPr lang="en-US" dirty="0" smtClean="0">
                <a:latin typeface="Arial" panose="020B0604020202020204" pitchFamily="34" charset="0"/>
                <a:cs typeface="Arial" panose="020B0604020202020204" pitchFamily="34" charset="0"/>
              </a:rPr>
              <a:t> PULLBACK</a:t>
            </a:r>
            <a:r>
              <a:rPr lang="ar-EG" dirty="0" smtClean="0">
                <a:latin typeface="Arial" panose="020B0604020202020204" pitchFamily="34" charset="0"/>
                <a:cs typeface="Arial" panose="020B0604020202020204" pitchFamily="34" charset="0"/>
              </a:rPr>
              <a:t> </a:t>
            </a:r>
          </a:p>
          <a:p>
            <a:pPr algn="r" rtl="1">
              <a:lnSpc>
                <a:spcPct val="150000"/>
              </a:lnSpc>
            </a:pPr>
            <a:r>
              <a:rPr lang="ar-EG" dirty="0" smtClean="0">
                <a:latin typeface="Arial" panose="020B0604020202020204" pitchFamily="34" charset="0"/>
                <a:cs typeface="Arial" panose="020B0604020202020204" pitchFamily="34" charset="0"/>
              </a:rPr>
              <a:t>يتم فك راس الحفر وتركيب رأس مخرطة </a:t>
            </a:r>
            <a:r>
              <a:rPr lang="en-US" dirty="0" smtClean="0">
                <a:latin typeface="Arial" panose="020B0604020202020204" pitchFamily="34" charset="0"/>
                <a:cs typeface="Arial" panose="020B0604020202020204" pitchFamily="34" charset="0"/>
              </a:rPr>
              <a:t>Back Reamer</a:t>
            </a:r>
            <a:r>
              <a:rPr lang="ar-EG" dirty="0" smtClean="0">
                <a:latin typeface="Arial" panose="020B0604020202020204" pitchFamily="34" charset="0"/>
                <a:cs typeface="Arial" panose="020B0604020202020204" pitchFamily="34" charset="0"/>
              </a:rPr>
              <a:t> قطرها الخارجي بنفس قطر الماسورة الخارجي والتى تقوم بعمل حفر وتوسعة مسار عملية الدفع ثم يتم تثبيت حلقة ربط مع راس المخرطة لربطها مع جلبة تثبت الماسورة البولي ايثيلين المطلوب تمديدها ثم تقوم ماكينة بسحب القضبان مرة أخري عكس اتجاة الدفع وفط القضبان بالتتالي مع تقدم عملية السحب حتى يتم سحب الماسورة بالكامل </a:t>
            </a:r>
            <a:endParaRPr lang="ar-EG" dirty="0" smtClean="0"/>
          </a:p>
          <a:p>
            <a:pPr algn="r" rtl="1"/>
            <a:endParaRPr 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1667019" y="120076"/>
            <a:ext cx="10090872" cy="1043705"/>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b="23092"/>
          <a:stretch/>
        </p:blipFill>
        <p:spPr>
          <a:xfrm>
            <a:off x="1126836" y="1801091"/>
            <a:ext cx="4719783" cy="4543932"/>
          </a:xfrm>
          <a:prstGeom prst="rect">
            <a:avLst/>
          </a:prstGeom>
        </p:spPr>
        <p:style>
          <a:lnRef idx="2">
            <a:schemeClr val="dk1"/>
          </a:lnRef>
          <a:fillRef idx="1">
            <a:schemeClr val="lt1"/>
          </a:fillRef>
          <a:effectRef idx="0">
            <a:schemeClr val="dk1"/>
          </a:effectRef>
          <a:fontRef idx="minor">
            <a:schemeClr val="dk1"/>
          </a:fontRef>
        </p:style>
      </p:pic>
      <p:sp>
        <p:nvSpPr>
          <p:cNvPr id="8" name="TextBox 7"/>
          <p:cNvSpPr txBox="1"/>
          <p:nvPr/>
        </p:nvSpPr>
        <p:spPr>
          <a:xfrm>
            <a:off x="1865746" y="1985451"/>
            <a:ext cx="3528290"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ar-EG" sz="1400" dirty="0" smtClean="0"/>
              <a:t>صورة توضيحية </a:t>
            </a:r>
            <a:endParaRPr lang="en-US" sz="1400" dirty="0"/>
          </a:p>
        </p:txBody>
      </p:sp>
    </p:spTree>
    <p:extLst>
      <p:ext uri="{BB962C8B-B14F-4D97-AF65-F5344CB8AC3E}">
        <p14:creationId xmlns:p14="http://schemas.microsoft.com/office/powerpoint/2010/main" val="30508482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89212" y="941746"/>
            <a:ext cx="8700111" cy="785454"/>
          </a:xfrm>
        </p:spPr>
        <p:txBody>
          <a:bodyPr>
            <a:normAutofit/>
          </a:bodyPr>
          <a:lstStyle/>
          <a:p>
            <a:pPr algn="ctr"/>
            <a:r>
              <a:rPr lang="ar-EG" sz="2800" b="1" u="sng" dirty="0" smtClean="0">
                <a:latin typeface="Arial" panose="020B0604020202020204" pitchFamily="34" charset="0"/>
                <a:cs typeface="Arial" panose="020B0604020202020204" pitchFamily="34" charset="0"/>
              </a:rPr>
              <a:t>صور توضيحية لمكونات منظومة الدفع النفقي</a:t>
            </a:r>
            <a:endParaRPr lang="en-US" sz="2800" b="1" u="sng" dirty="0">
              <a:latin typeface="Arial" panose="020B0604020202020204" pitchFamily="34" charset="0"/>
              <a:cs typeface="Arial" panose="020B0604020202020204" pitchFamily="34" charset="0"/>
            </a:endParaRPr>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1667019" y="120076"/>
            <a:ext cx="10090872" cy="104370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9837" y="1855185"/>
            <a:ext cx="3505199" cy="4141165"/>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0468" y="1855185"/>
            <a:ext cx="3341077" cy="4141165"/>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8699" y="1855186"/>
            <a:ext cx="3185707" cy="4141164"/>
          </a:xfrm>
          <a:prstGeom prst="rect">
            <a:avLst/>
          </a:prstGeom>
        </p:spPr>
      </p:pic>
    </p:spTree>
    <p:extLst>
      <p:ext uri="{BB962C8B-B14F-4D97-AF65-F5344CB8AC3E}">
        <p14:creationId xmlns:p14="http://schemas.microsoft.com/office/powerpoint/2010/main" val="4460486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89212" y="754497"/>
            <a:ext cx="8700111" cy="976312"/>
          </a:xfrm>
        </p:spPr>
        <p:txBody>
          <a:bodyPr>
            <a:normAutofit/>
          </a:bodyPr>
          <a:lstStyle/>
          <a:p>
            <a:pPr algn="ctr"/>
            <a:r>
              <a:rPr lang="ar-EG" sz="2800" b="1" u="sng" dirty="0" smtClean="0">
                <a:latin typeface="Arial" panose="020B0604020202020204" pitchFamily="34" charset="0"/>
                <a:cs typeface="Arial" panose="020B0604020202020204" pitchFamily="34" charset="0"/>
              </a:rPr>
              <a:t>مزايا الدفع النفقي </a:t>
            </a:r>
            <a:endParaRPr lang="en-US" sz="2800" b="1" u="sng" dirty="0">
              <a:latin typeface="Arial" panose="020B0604020202020204" pitchFamily="34" charset="0"/>
              <a:cs typeface="Arial" panose="020B0604020202020204" pitchFamily="34" charset="0"/>
            </a:endParaRPr>
          </a:p>
        </p:txBody>
      </p:sp>
      <p:sp>
        <p:nvSpPr>
          <p:cNvPr id="4" name="Text Placeholder 3"/>
          <p:cNvSpPr>
            <a:spLocks noGrp="1"/>
          </p:cNvSpPr>
          <p:nvPr>
            <p:ph type="body" sz="half" idx="2"/>
          </p:nvPr>
        </p:nvSpPr>
        <p:spPr>
          <a:xfrm>
            <a:off x="2589212" y="2051195"/>
            <a:ext cx="8946296" cy="4262436"/>
          </a:xfrm>
        </p:spPr>
        <p:txBody>
          <a:bodyPr>
            <a:normAutofit/>
          </a:bodyPr>
          <a:lstStyle/>
          <a:p>
            <a:pPr marL="285750" indent="-285750" algn="r" rtl="1">
              <a:lnSpc>
                <a:spcPct val="200000"/>
              </a:lnSpc>
              <a:buFont typeface="Wingdings" panose="05000000000000000000" pitchFamily="2" charset="2"/>
              <a:buChar char="q"/>
            </a:pPr>
            <a:r>
              <a:rPr lang="ar-EG" sz="1800" b="1" dirty="0" smtClean="0">
                <a:latin typeface="Arial" panose="020B0604020202020204" pitchFamily="34" charset="0"/>
                <a:cs typeface="Arial" panose="020B0604020202020204" pitchFamily="34" charset="0"/>
              </a:rPr>
              <a:t>تقدم تقنية الدفع النفقي حلا لأعمال البنية التحتية حيث تتميز </a:t>
            </a:r>
          </a:p>
          <a:p>
            <a:pPr marL="285750" indent="-285750" algn="r" rtl="1">
              <a:lnSpc>
                <a:spcPct val="200000"/>
              </a:lnSpc>
              <a:buFont typeface="Wingdings" panose="05000000000000000000" pitchFamily="2" charset="2"/>
              <a:buChar char="v"/>
            </a:pPr>
            <a:r>
              <a:rPr lang="ar-EG" sz="1600" b="1" dirty="0">
                <a:latin typeface="Arial" panose="020B0604020202020204" pitchFamily="34" charset="0"/>
                <a:cs typeface="Arial" panose="020B0604020202020204" pitchFamily="34" charset="0"/>
              </a:rPr>
              <a:t>تقليل الإضرابات </a:t>
            </a:r>
            <a:r>
              <a:rPr lang="ar-EG" dirty="0" smtClean="0"/>
              <a:t>: </a:t>
            </a:r>
            <a:r>
              <a:rPr lang="ar-EG" dirty="0" smtClean="0">
                <a:latin typeface="Arial" panose="020B0604020202020204" pitchFamily="34" charset="0"/>
                <a:cs typeface="Arial" panose="020B0604020202020204" pitchFamily="34" charset="0"/>
              </a:rPr>
              <a:t>لا يتطلب حفر مفتوح واسع النطاق مما يقلل من التأثير علي البيئة والمرافق القائمة </a:t>
            </a:r>
            <a:r>
              <a:rPr lang="ar-EG" dirty="0" smtClean="0"/>
              <a:t>.</a:t>
            </a:r>
          </a:p>
          <a:p>
            <a:pPr marL="285750" indent="-285750" algn="r" rtl="1">
              <a:lnSpc>
                <a:spcPct val="200000"/>
              </a:lnSpc>
              <a:buFont typeface="Wingdings" panose="05000000000000000000" pitchFamily="2" charset="2"/>
              <a:buChar char="v"/>
            </a:pPr>
            <a:r>
              <a:rPr lang="ar-EG" sz="1600" b="1" dirty="0">
                <a:latin typeface="Arial" panose="020B0604020202020204" pitchFamily="34" charset="0"/>
                <a:cs typeface="Arial" panose="020B0604020202020204" pitchFamily="34" charset="0"/>
              </a:rPr>
              <a:t>السلامة</a:t>
            </a:r>
            <a:r>
              <a:rPr lang="ar-EG" dirty="0" smtClean="0"/>
              <a:t> : </a:t>
            </a:r>
            <a:r>
              <a:rPr lang="ar-EG" dirty="0" smtClean="0">
                <a:latin typeface="Arial" panose="020B0604020202020204" pitchFamily="34" charset="0"/>
                <a:cs typeface="Arial" panose="020B0604020202020204" pitchFamily="34" charset="0"/>
              </a:rPr>
              <a:t>يقلل من مخاطر الحوادث مقارنة بالحفر المفتوح </a:t>
            </a:r>
          </a:p>
          <a:p>
            <a:pPr marL="285750" indent="-285750" algn="r" rtl="1">
              <a:lnSpc>
                <a:spcPct val="200000"/>
              </a:lnSpc>
              <a:buFont typeface="Wingdings" panose="05000000000000000000" pitchFamily="2" charset="2"/>
              <a:buChar char="v"/>
            </a:pPr>
            <a:r>
              <a:rPr lang="ar-EG" sz="1600" b="1" dirty="0">
                <a:latin typeface="Arial" panose="020B0604020202020204" pitchFamily="34" charset="0"/>
                <a:cs typeface="Arial" panose="020B0604020202020204" pitchFamily="34" charset="0"/>
              </a:rPr>
              <a:t>سرعة التنفيذ </a:t>
            </a:r>
            <a:r>
              <a:rPr lang="ar-EG" dirty="0" smtClean="0"/>
              <a:t>: </a:t>
            </a:r>
            <a:r>
              <a:rPr lang="ar-EG" dirty="0">
                <a:latin typeface="Arial" panose="020B0604020202020204" pitchFamily="34" charset="0"/>
                <a:cs typeface="Arial" panose="020B0604020202020204" pitchFamily="34" charset="0"/>
              </a:rPr>
              <a:t>يمكن تنفيذ المشاريع في وقت أقصر </a:t>
            </a:r>
          </a:p>
          <a:p>
            <a:pPr marL="285750" indent="-285750" algn="r" rtl="1">
              <a:lnSpc>
                <a:spcPct val="200000"/>
              </a:lnSpc>
              <a:buFont typeface="Wingdings" panose="05000000000000000000" pitchFamily="2" charset="2"/>
              <a:buChar char="v"/>
            </a:pPr>
            <a:r>
              <a:rPr lang="ar-EG" sz="1600" b="1" dirty="0">
                <a:latin typeface="Arial" panose="020B0604020202020204" pitchFamily="34" charset="0"/>
                <a:cs typeface="Arial" panose="020B0604020202020204" pitchFamily="34" charset="0"/>
              </a:rPr>
              <a:t>مرونة التطبيق </a:t>
            </a:r>
            <a:r>
              <a:rPr lang="ar-EG" dirty="0" smtClean="0"/>
              <a:t>: </a:t>
            </a:r>
            <a:r>
              <a:rPr lang="ar-EG" dirty="0">
                <a:latin typeface="Arial" panose="020B0604020202020204" pitchFamily="34" charset="0"/>
                <a:cs typeface="Arial" panose="020B0604020202020204" pitchFamily="34" charset="0"/>
              </a:rPr>
              <a:t>يمكن استخدامة في مختلف الظروف الجيولوجية </a:t>
            </a:r>
          </a:p>
          <a:p>
            <a:pPr algn="r" rtl="1">
              <a:lnSpc>
                <a:spcPct val="200000"/>
              </a:lnSpc>
            </a:pPr>
            <a:endParaRPr lang="ar-EG" dirty="0" smtClean="0"/>
          </a:p>
          <a:p>
            <a:pPr algn="r" rtl="1">
              <a:lnSpc>
                <a:spcPct val="200000"/>
              </a:lnSpc>
            </a:pPr>
            <a:endParaRPr lang="ar-EG" dirty="0" smtClean="0"/>
          </a:p>
          <a:p>
            <a:pPr algn="r" rtl="1"/>
            <a:endParaRPr 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1685492" y="230910"/>
            <a:ext cx="10090872" cy="979054"/>
          </a:xfrm>
          <a:prstGeom prst="rect">
            <a:avLst/>
          </a:prstGeom>
        </p:spPr>
      </p:pic>
    </p:spTree>
    <p:extLst>
      <p:ext uri="{BB962C8B-B14F-4D97-AF65-F5344CB8AC3E}">
        <p14:creationId xmlns:p14="http://schemas.microsoft.com/office/powerpoint/2010/main" val="33113040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5321" y="942109"/>
            <a:ext cx="8771515" cy="849745"/>
          </a:xfrm>
        </p:spPr>
        <p:txBody>
          <a:bodyPr>
            <a:normAutofit/>
          </a:bodyPr>
          <a:lstStyle/>
          <a:p>
            <a:pPr algn="ctr"/>
            <a:r>
              <a:rPr lang="ar-EG" sz="2800" b="1" u="sng" dirty="0" smtClean="0">
                <a:latin typeface="Arial" panose="020B0604020202020204" pitchFamily="34" charset="0"/>
                <a:cs typeface="Arial" panose="020B0604020202020204" pitchFamily="34" charset="0"/>
              </a:rPr>
              <a:t>استخدامات تقنية الدفع النفقي في مشاريع الشركة </a:t>
            </a:r>
            <a:endParaRPr lang="en-US" sz="2800" b="1" u="sng" dirty="0">
              <a:latin typeface="Arial" panose="020B0604020202020204" pitchFamily="34" charset="0"/>
              <a:cs typeface="Arial" panose="020B0604020202020204" pitchFamily="34" charset="0"/>
            </a:endParaRPr>
          </a:p>
        </p:txBody>
      </p:sp>
      <p:sp>
        <p:nvSpPr>
          <p:cNvPr id="4" name="Text Placeholder 3"/>
          <p:cNvSpPr>
            <a:spLocks noGrp="1"/>
          </p:cNvSpPr>
          <p:nvPr>
            <p:ph type="body" sz="half" idx="2"/>
          </p:nvPr>
        </p:nvSpPr>
        <p:spPr>
          <a:xfrm>
            <a:off x="2589212" y="2088140"/>
            <a:ext cx="8946296" cy="4262436"/>
          </a:xfrm>
        </p:spPr>
        <p:txBody>
          <a:bodyPr>
            <a:normAutofit/>
          </a:bodyPr>
          <a:lstStyle/>
          <a:p>
            <a:pPr marL="285750" indent="-285750" algn="r" rtl="1">
              <a:buFont typeface="Wingdings" panose="05000000000000000000" pitchFamily="2" charset="2"/>
              <a:buChar char="q"/>
            </a:pPr>
            <a:r>
              <a:rPr lang="ar-EG" sz="1800" b="1" dirty="0" smtClean="0">
                <a:latin typeface="Arial" panose="020B0604020202020204" pitchFamily="34" charset="0"/>
                <a:cs typeface="Arial" panose="020B0604020202020204" pitchFamily="34" charset="0"/>
              </a:rPr>
              <a:t>قامت شركة أية دي إم للمشروعات الهندسية بإستخدام تقنية الدفع النفقي لبعض الاعمال المطلوب إنجازها في مشاريع الشركة </a:t>
            </a:r>
          </a:p>
          <a:p>
            <a:pPr marL="285750" indent="-285750" algn="r" rtl="1">
              <a:buFont typeface="Wingdings" panose="05000000000000000000" pitchFamily="2" charset="2"/>
              <a:buChar char="v"/>
            </a:pPr>
            <a:r>
              <a:rPr lang="ar-EG" sz="1800" b="1" dirty="0" smtClean="0">
                <a:solidFill>
                  <a:srgbClr val="002060"/>
                </a:solidFill>
                <a:latin typeface="Arial" panose="020B0604020202020204" pitchFamily="34" charset="0"/>
                <a:cs typeface="Arial" panose="020B0604020202020204" pitchFamily="34" charset="0"/>
              </a:rPr>
              <a:t>مشروع أعمال صرف صحي قرية الغلايسة </a:t>
            </a:r>
          </a:p>
          <a:p>
            <a:pPr marL="285750" indent="-285750" algn="r" rtl="1">
              <a:buFont typeface="Wingdings" panose="05000000000000000000" pitchFamily="2" charset="2"/>
              <a:buChar char="§"/>
            </a:pPr>
            <a:r>
              <a:rPr lang="ar-EG" dirty="0" smtClean="0"/>
              <a:t> </a:t>
            </a:r>
            <a:r>
              <a:rPr lang="ar-EG" dirty="0" smtClean="0">
                <a:latin typeface="Arial" panose="020B0604020202020204" pitchFamily="34" charset="0"/>
                <a:cs typeface="Arial" panose="020B0604020202020204" pitchFamily="34" charset="0"/>
              </a:rPr>
              <a:t>حيث تم تمديد مواسير من البولي ايثيلين أقطار 630 مم تحت الممرات المائية والطرق الرئيسية بأطوال مختلفة </a:t>
            </a:r>
          </a:p>
          <a:p>
            <a:pPr marL="285750" indent="-285750" algn="r" rtl="1">
              <a:buFont typeface="Wingdings" panose="05000000000000000000" pitchFamily="2" charset="2"/>
              <a:buChar char="v"/>
            </a:pPr>
            <a:r>
              <a:rPr lang="ar-EG" sz="1800" b="1" dirty="0">
                <a:solidFill>
                  <a:srgbClr val="002060"/>
                </a:solidFill>
                <a:latin typeface="Arial" panose="020B0604020202020204" pitchFamily="34" charset="0"/>
                <a:cs typeface="Arial" panose="020B0604020202020204" pitchFamily="34" charset="0"/>
              </a:rPr>
              <a:t>مشروع أعمال صرف صحي قرية البصراط </a:t>
            </a:r>
            <a:endParaRPr lang="ar-EG" sz="1800" b="1" dirty="0">
              <a:solidFill>
                <a:srgbClr val="002060"/>
              </a:solidFill>
              <a:latin typeface="Arial" panose="020B0604020202020204" pitchFamily="34" charset="0"/>
              <a:cs typeface="Arial" panose="020B0604020202020204" pitchFamily="34" charset="0"/>
            </a:endParaRPr>
          </a:p>
          <a:p>
            <a:pPr marL="285750" indent="-285750" algn="r" rtl="1">
              <a:buFont typeface="Arial" panose="020B0604020202020204" pitchFamily="34" charset="0"/>
              <a:buChar char="•"/>
            </a:pPr>
            <a:r>
              <a:rPr lang="ar-EG" dirty="0">
                <a:latin typeface="Arial" panose="020B0604020202020204" pitchFamily="34" charset="0"/>
                <a:cs typeface="Arial" panose="020B0604020202020204" pitchFamily="34" charset="0"/>
              </a:rPr>
              <a:t>حيث تم تمديد مواسير من البولي ايثيلين أقطار </a:t>
            </a:r>
            <a:r>
              <a:rPr lang="ar-EG" dirty="0" smtClean="0">
                <a:latin typeface="Arial" panose="020B0604020202020204" pitchFamily="34" charset="0"/>
                <a:cs typeface="Arial" panose="020B0604020202020204" pitchFamily="34" charset="0"/>
              </a:rPr>
              <a:t>250 </a:t>
            </a:r>
            <a:r>
              <a:rPr lang="ar-EG" dirty="0">
                <a:latin typeface="Arial" panose="020B0604020202020204" pitchFamily="34" charset="0"/>
                <a:cs typeface="Arial" panose="020B0604020202020204" pitchFamily="34" charset="0"/>
              </a:rPr>
              <a:t>مم </a:t>
            </a:r>
            <a:r>
              <a:rPr lang="ar-EG" dirty="0" smtClean="0">
                <a:latin typeface="Arial" panose="020B0604020202020204" pitchFamily="34" charset="0"/>
                <a:cs typeface="Arial" panose="020B0604020202020204" pitchFamily="34" charset="0"/>
              </a:rPr>
              <a:t>و 315 مم تحت مواسير نقل المياة ومسارات كابلات الكهرباء وكابلات الإتصالات </a:t>
            </a:r>
            <a:endParaRPr lang="ar-EG" dirty="0">
              <a:latin typeface="Arial" panose="020B0604020202020204" pitchFamily="34" charset="0"/>
              <a:cs typeface="Arial" panose="020B0604020202020204" pitchFamily="34" charset="0"/>
            </a:endParaRPr>
          </a:p>
          <a:p>
            <a:pPr marL="285750" indent="-285750" algn="r" rtl="1">
              <a:buFont typeface="Wingdings" panose="05000000000000000000" pitchFamily="2" charset="2"/>
              <a:buChar char="v"/>
            </a:pPr>
            <a:r>
              <a:rPr lang="ar-EG" sz="1800" b="1" dirty="0">
                <a:solidFill>
                  <a:srgbClr val="002060"/>
                </a:solidFill>
                <a:latin typeface="Arial" panose="020B0604020202020204" pitchFamily="34" charset="0"/>
                <a:cs typeface="Arial" panose="020B0604020202020204" pitchFamily="34" charset="0"/>
              </a:rPr>
              <a:t>مشروع </a:t>
            </a:r>
            <a:r>
              <a:rPr lang="ar-EG" sz="1800" b="1" dirty="0">
                <a:solidFill>
                  <a:srgbClr val="002060"/>
                </a:solidFill>
                <a:latin typeface="Arial" panose="020B0604020202020204" pitchFamily="34" charset="0"/>
                <a:cs typeface="Arial" panose="020B0604020202020204" pitchFamily="34" charset="0"/>
              </a:rPr>
              <a:t>أعمال صرف صحي قرية السري </a:t>
            </a:r>
            <a:endParaRPr lang="ar-EG" sz="1800" b="1" dirty="0" smtClean="0">
              <a:solidFill>
                <a:srgbClr val="002060"/>
              </a:solidFill>
              <a:latin typeface="Arial" panose="020B0604020202020204" pitchFamily="34" charset="0"/>
              <a:cs typeface="Arial" panose="020B0604020202020204" pitchFamily="34" charset="0"/>
            </a:endParaRPr>
          </a:p>
          <a:p>
            <a:pPr marL="285750" indent="-285750" algn="r" rtl="1">
              <a:buFont typeface="Arial" panose="020B0604020202020204" pitchFamily="34" charset="0"/>
              <a:buChar char="•"/>
            </a:pPr>
            <a:r>
              <a:rPr lang="ar-EG" sz="1800" dirty="0">
                <a:latin typeface="Arial" panose="020B0604020202020204" pitchFamily="34" charset="0"/>
                <a:cs typeface="Arial" panose="020B0604020202020204" pitchFamily="34" charset="0"/>
              </a:rPr>
              <a:t>حيث تم تمديد مواسير من البولي ايثيلين أقطار </a:t>
            </a:r>
            <a:r>
              <a:rPr lang="ar-EG" sz="1800" dirty="0" smtClean="0">
                <a:latin typeface="Arial" panose="020B0604020202020204" pitchFamily="34" charset="0"/>
                <a:cs typeface="Arial" panose="020B0604020202020204" pitchFamily="34" charset="0"/>
              </a:rPr>
              <a:t>500 </a:t>
            </a:r>
            <a:r>
              <a:rPr lang="ar-EG" sz="1800" dirty="0">
                <a:latin typeface="Arial" panose="020B0604020202020204" pitchFamily="34" charset="0"/>
                <a:cs typeface="Arial" panose="020B0604020202020204" pitchFamily="34" charset="0"/>
              </a:rPr>
              <a:t>مم </a:t>
            </a:r>
            <a:r>
              <a:rPr lang="ar-EG" sz="1800" dirty="0" smtClean="0">
                <a:latin typeface="Arial" panose="020B0604020202020204" pitchFamily="34" charset="0"/>
                <a:cs typeface="Arial" panose="020B0604020202020204" pitchFamily="34" charset="0"/>
              </a:rPr>
              <a:t>لتجنب تأثير الحفر على المباني السكنية </a:t>
            </a:r>
          </a:p>
          <a:p>
            <a:pPr marL="285750" indent="-285750" algn="r" rtl="1">
              <a:buFont typeface="Wingdings" panose="05000000000000000000" pitchFamily="2" charset="2"/>
              <a:buChar char="v"/>
            </a:pPr>
            <a:r>
              <a:rPr lang="ar-EG" b="1" dirty="0" smtClean="0">
                <a:solidFill>
                  <a:srgbClr val="002060"/>
                </a:solidFill>
              </a:rPr>
              <a:t>مشروع </a:t>
            </a:r>
            <a:r>
              <a:rPr lang="ar-EG" b="1" dirty="0">
                <a:solidFill>
                  <a:srgbClr val="002060"/>
                </a:solidFill>
              </a:rPr>
              <a:t>أعمال صرف صحي قرية جزيرة الفرس</a:t>
            </a:r>
          </a:p>
          <a:p>
            <a:pPr marL="285750" indent="-285750" algn="r" rtl="1">
              <a:buFont typeface="Wingdings" panose="05000000000000000000" pitchFamily="2" charset="2"/>
              <a:buChar char="§"/>
            </a:pPr>
            <a:r>
              <a:rPr lang="ar-EG" dirty="0">
                <a:latin typeface="Arial" panose="020B0604020202020204" pitchFamily="34" charset="0"/>
                <a:cs typeface="Arial" panose="020B0604020202020204" pitchFamily="34" charset="0"/>
              </a:rPr>
              <a:t>حيث تم تمديد مواسير من البولي ايثيلين أقطار </a:t>
            </a:r>
            <a:r>
              <a:rPr lang="ar-EG" dirty="0" smtClean="0">
                <a:latin typeface="Arial" panose="020B0604020202020204" pitchFamily="34" charset="0"/>
                <a:cs typeface="Arial" panose="020B0604020202020204" pitchFamily="34" charset="0"/>
              </a:rPr>
              <a:t>250 </a:t>
            </a:r>
            <a:r>
              <a:rPr lang="ar-EG" dirty="0">
                <a:latin typeface="Arial" panose="020B0604020202020204" pitchFamily="34" charset="0"/>
                <a:cs typeface="Arial" panose="020B0604020202020204" pitchFamily="34" charset="0"/>
              </a:rPr>
              <a:t>مم لتجنب تأثير الحفر على المباني السكنية </a:t>
            </a:r>
            <a:r>
              <a:rPr lang="ar-EG" dirty="0" smtClean="0">
                <a:latin typeface="Arial" panose="020B0604020202020204" pitchFamily="34" charset="0"/>
                <a:cs typeface="Arial" panose="020B0604020202020204" pitchFamily="34" charset="0"/>
              </a:rPr>
              <a:t>.</a:t>
            </a:r>
            <a:endParaRPr lang="ar-EG" dirty="0">
              <a:latin typeface="Arial" panose="020B0604020202020204" pitchFamily="34" charset="0"/>
              <a:cs typeface="Arial" panose="020B0604020202020204" pitchFamily="34" charset="0"/>
            </a:endParaRPr>
          </a:p>
          <a:p>
            <a:pPr algn="r" rtl="1"/>
            <a:endParaRPr lang="ar-EG" dirty="0" smtClean="0"/>
          </a:p>
          <a:p>
            <a:pPr algn="r" rtl="1">
              <a:lnSpc>
                <a:spcPct val="200000"/>
              </a:lnSpc>
            </a:pPr>
            <a:endParaRPr lang="ar-EG" dirty="0" smtClean="0"/>
          </a:p>
          <a:p>
            <a:pPr algn="r" rtl="1"/>
            <a:endParaRPr 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1611601" y="78121"/>
            <a:ext cx="10090872" cy="1199515"/>
          </a:xfrm>
          <a:prstGeom prst="rect">
            <a:avLst/>
          </a:prstGeom>
        </p:spPr>
      </p:pic>
    </p:spTree>
    <p:extLst>
      <p:ext uri="{BB962C8B-B14F-4D97-AF65-F5344CB8AC3E}">
        <p14:creationId xmlns:p14="http://schemas.microsoft.com/office/powerpoint/2010/main" val="9374617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06085" y="866379"/>
            <a:ext cx="8700111" cy="610729"/>
          </a:xfrm>
        </p:spPr>
        <p:txBody>
          <a:bodyPr>
            <a:normAutofit/>
          </a:bodyPr>
          <a:lstStyle/>
          <a:p>
            <a:pPr algn="ctr"/>
            <a:r>
              <a:rPr lang="ar-EG" sz="2800" b="1" u="sng" dirty="0" smtClean="0">
                <a:latin typeface="Arial" panose="020B0604020202020204" pitchFamily="34" charset="0"/>
                <a:cs typeface="Arial" panose="020B0604020202020204" pitchFamily="34" charset="0"/>
              </a:rPr>
              <a:t>صور لاعمال الدفع النفقي التى قامت الشركة بتنفيذها </a:t>
            </a:r>
            <a:endParaRPr lang="en-US" sz="2800" b="1" u="sng" dirty="0">
              <a:latin typeface="Arial" panose="020B0604020202020204" pitchFamily="34" charset="0"/>
              <a:cs typeface="Arial" panose="020B0604020202020204" pitchFamily="34" charset="0"/>
            </a:endParaRPr>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1482292" y="155020"/>
            <a:ext cx="10090872" cy="87945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8395" y="1552400"/>
            <a:ext cx="3305567" cy="2500854"/>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6962" y="4190190"/>
            <a:ext cx="3341077" cy="2500854"/>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86962" y="1552400"/>
            <a:ext cx="3340736" cy="2500854"/>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68395" y="4173522"/>
            <a:ext cx="3305567" cy="2517522"/>
          </a:xfrm>
          <a:prstGeom prst="rect">
            <a:avLst/>
          </a:prstGeom>
        </p:spPr>
      </p:pic>
      <p:sp>
        <p:nvSpPr>
          <p:cNvPr id="10" name="AutoShape 2" descr="blob:https://web.whatsapp.com/b2e09bc8-6732-4828-ae66-de0ef738fd55"/>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89566" y="1553755"/>
            <a:ext cx="3304903" cy="2499499"/>
          </a:xfrm>
          <a:prstGeom prst="rect">
            <a:avLst/>
          </a:prstGeom>
        </p:spPr>
      </p:pic>
    </p:spTree>
    <p:extLst>
      <p:ext uri="{BB962C8B-B14F-4D97-AF65-F5344CB8AC3E}">
        <p14:creationId xmlns:p14="http://schemas.microsoft.com/office/powerpoint/2010/main" val="3365230908"/>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
  <TotalTime>1952</TotalTime>
  <Words>453</Words>
  <Application>Microsoft Office PowerPoint</Application>
  <PresentationFormat>Widescreen</PresentationFormat>
  <Paragraphs>45</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 Light</vt:lpstr>
      <vt:lpstr>Century Gothic</vt:lpstr>
      <vt:lpstr>Tahoma</vt:lpstr>
      <vt:lpstr>Wingdings</vt:lpstr>
      <vt:lpstr>Wingdings 3</vt:lpstr>
      <vt:lpstr>Wisp</vt:lpstr>
      <vt:lpstr>PowerPoint Presentation</vt:lpstr>
      <vt:lpstr> الدفع النفقي </vt:lpstr>
      <vt:lpstr>مكونات عملية الدفع النفقي </vt:lpstr>
      <vt:lpstr>طريقة العمل </vt:lpstr>
      <vt:lpstr>صور توضيحية لمكونات منظومة الدفع النفقي</vt:lpstr>
      <vt:lpstr>مزايا الدفع النفقي </vt:lpstr>
      <vt:lpstr>استخدامات تقنية الدفع النفقي في مشاريع الشركة </vt:lpstr>
      <vt:lpstr>صور لاعمال الدفع النفقي التى قامت الشركة بتنفيذها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dc:creator>
  <cp:lastModifiedBy>Eng Abduallah</cp:lastModifiedBy>
  <cp:revision>42</cp:revision>
  <dcterms:created xsi:type="dcterms:W3CDTF">2022-02-13T18:29:56Z</dcterms:created>
  <dcterms:modified xsi:type="dcterms:W3CDTF">2024-10-13T08:38:35Z</dcterms:modified>
</cp:coreProperties>
</file>